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4" r:id="rId1"/>
  </p:sldMasterIdLst>
  <p:notesMasterIdLst>
    <p:notesMasterId r:id="rId9"/>
  </p:notesMasterIdLst>
  <p:handoutMasterIdLst>
    <p:handoutMasterId r:id="rId10"/>
  </p:handoutMasterIdLst>
  <p:sldIdLst>
    <p:sldId id="267" r:id="rId2"/>
    <p:sldId id="268" r:id="rId3"/>
    <p:sldId id="269" r:id="rId4"/>
    <p:sldId id="258" r:id="rId5"/>
    <p:sldId id="259" r:id="rId6"/>
    <p:sldId id="260" r:id="rId7"/>
    <p:sldId id="261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48" autoAdjust="0"/>
  </p:normalViewPr>
  <p:slideViewPr>
    <p:cSldViewPr>
      <p:cViewPr>
        <p:scale>
          <a:sx n="76" d="100"/>
          <a:sy n="76" d="100"/>
        </p:scale>
        <p:origin x="-1080" y="2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65" d="100"/>
          <a:sy n="65" d="100"/>
        </p:scale>
        <p:origin x="-2016" y="-12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539F3D3-CAA5-41C2-87F8-BEF3060CD2C6}" type="datetimeFigureOut">
              <a:rPr lang="ru-RU" smtClean="0"/>
              <a:t>30.11.2013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6443FF3-E157-4870-9D43-9F489C60D5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9221618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5BDAC4-3F98-46FA-8365-8268FD7D169E}" type="datetimeFigureOut">
              <a:rPr lang="ru-RU" smtClean="0"/>
              <a:t>30.11.2013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FB8EE57-B4BE-47F0-968C-BF3EECEBE5D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4598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B8EE57-B4BE-47F0-968C-BF3EECEBE5D6}" type="slidenum">
              <a:rPr lang="ru-RU" smtClean="0"/>
              <a:t>3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 userDrawn="1"/>
        </p:nvSpPr>
        <p:spPr>
          <a:xfrm>
            <a:off x="1828800" y="3159760"/>
            <a:ext cx="457200" cy="1034129"/>
          </a:xfrm>
          <a:prstGeom prst="rect">
            <a:avLst/>
          </a:prstGeom>
          <a:noFill/>
        </p:spPr>
        <p:txBody>
          <a:bodyPr wrap="square" lIns="0" tIns="9144" rIns="0" bIns="9144" rtlCol="0" anchor="ctr" anchorCtr="0">
            <a:spAutoFit/>
          </a:bodyPr>
          <a:lstStyle/>
          <a:p>
            <a:r>
              <a:rPr lang="en-US" sz="6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77240" y="1219200"/>
            <a:ext cx="7543800" cy="2152650"/>
          </a:xfrm>
        </p:spPr>
        <p:txBody>
          <a:bodyPr>
            <a:noAutofit/>
          </a:bodyPr>
          <a:lstStyle>
            <a:lvl1pPr>
              <a:defRPr sz="6000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133600" y="3375491"/>
            <a:ext cx="6172200" cy="685800"/>
          </a:xfrm>
        </p:spPr>
        <p:txBody>
          <a:bodyPr anchor="ctr"/>
          <a:lstStyle>
            <a:lvl1pPr marL="0" indent="0" algn="l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30.11.2013</a:t>
            </a:fld>
            <a:endParaRPr lang="ru-RU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133600" y="685801"/>
            <a:ext cx="5791200" cy="3505199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30.11.2013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09600" y="609601"/>
            <a:ext cx="2133600" cy="51816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895600" y="685801"/>
            <a:ext cx="5029200" cy="457200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30.11.2013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30.11.2013</a:t>
            </a:fld>
            <a:endParaRPr lang="ru-RU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4267200" y="4074497"/>
            <a:ext cx="457200" cy="1015663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0" y="4267368"/>
            <a:ext cx="3733800" cy="731520"/>
          </a:xfrm>
        </p:spPr>
        <p:txBody>
          <a:bodyPr anchor="ctr">
            <a:norm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30.11.2013</a:t>
            </a:fld>
            <a:endParaRPr lang="ru-RU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286000" y="1905000"/>
            <a:ext cx="6035040" cy="2350008"/>
          </a:xfrm>
        </p:spPr>
        <p:txBody>
          <a:bodyPr/>
          <a:lstStyle>
            <a:lvl1pPr marL="0" algn="l" defTabSz="914400" rtl="0" eaLnBrk="1" latinLnBrk="0" hangingPunct="1">
              <a:spcBef>
                <a:spcPct val="0"/>
              </a:spcBef>
              <a:buNone/>
              <a:defRPr lang="en-US" sz="5400" b="0" kern="1200" cap="none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30.11.2013</a:t>
            </a:fld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>
          <a:xfrm>
            <a:off x="1344168" y="658368"/>
            <a:ext cx="3273552" cy="3429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4"/>
          </p:nvPr>
        </p:nvSpPr>
        <p:spPr>
          <a:xfrm>
            <a:off x="5029200" y="658368"/>
            <a:ext cx="3273552" cy="34321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41120" y="661976"/>
            <a:ext cx="3273552" cy="639762"/>
          </a:xfrm>
        </p:spPr>
        <p:txBody>
          <a:bodyPr anchor="ctr">
            <a:noAutofit/>
          </a:bodyPr>
          <a:lstStyle>
            <a:lvl1pPr marL="0" indent="0">
              <a:buNone/>
              <a:defRPr sz="22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44168" y="1371600"/>
            <a:ext cx="3276600" cy="2743200"/>
          </a:xfrm>
        </p:spPr>
        <p:txBody>
          <a:bodyPr anchor="t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29200" y="661976"/>
            <a:ext cx="3273552" cy="639762"/>
          </a:xfrm>
        </p:spPr>
        <p:txBody>
          <a:bodyPr anchor="ctr">
            <a:noAutofit/>
          </a:bodyPr>
          <a:lstStyle>
            <a:lvl1pPr marL="0" indent="0">
              <a:buNone/>
              <a:defRPr sz="22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29200" y="1371600"/>
            <a:ext cx="3273552" cy="2743200"/>
          </a:xfrm>
        </p:spPr>
        <p:txBody>
          <a:bodyPr anchor="t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1056640" y="520192"/>
            <a:ext cx="457200" cy="92333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780280" y="520192"/>
            <a:ext cx="457200" cy="92333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30.11.2013</a:t>
            </a:fld>
            <a:endParaRPr lang="ru-RU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30.11.2013</a:t>
            </a:fld>
            <a:endParaRPr lang="ru-RU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30.11.2013</a:t>
            </a:fld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5328920" y="1774588"/>
            <a:ext cx="457200" cy="123110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8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8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1"/>
            <a:ext cx="4343400" cy="3429000"/>
          </a:xfrm>
        </p:spPr>
        <p:txBody>
          <a:bodyPr anchor="ctr"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15000" y="685801"/>
            <a:ext cx="2590800" cy="3429000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30.11.2013</a:t>
            </a:fld>
            <a:endParaRPr lang="ru-RU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8" name="Title 1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219200" y="612775"/>
            <a:ext cx="6705600" cy="2546985"/>
          </a:xfrm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743200" y="3453047"/>
            <a:ext cx="5029200" cy="720804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435352" y="3331464"/>
            <a:ext cx="457200" cy="92333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30.11.2013</a:t>
            </a:fld>
            <a:endParaRPr lang="ru-RU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0">
                <a:schemeClr val="accent6">
                  <a:lumMod val="50000"/>
                  <a:alpha val="36000"/>
                </a:schemeClr>
              </a:gs>
              <a:gs pos="100000">
                <a:schemeClr val="bg2">
                  <a:alpha val="1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 rot="19724275">
            <a:off x="1373221" y="1038440"/>
            <a:ext cx="7240620" cy="5706987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alpha val="7000"/>
                </a:schemeClr>
              </a:gs>
              <a:gs pos="58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 rot="17656910">
            <a:off x="-274211" y="1165875"/>
            <a:ext cx="5538472" cy="4480459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alpha val="8000"/>
                </a:schemeClr>
              </a:gs>
              <a:gs pos="58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 rot="19724275">
            <a:off x="3277955" y="116854"/>
            <a:ext cx="6479362" cy="4754757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alpha val="8000"/>
                </a:schemeClr>
              </a:gs>
              <a:gs pos="58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77240" y="4876800"/>
            <a:ext cx="7543800" cy="9144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33600" y="685801"/>
            <a:ext cx="6096000" cy="36575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5473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100">
                <a:solidFill>
                  <a:schemeClr val="tx1">
                    <a:alpha val="60000"/>
                  </a:schemeClr>
                </a:solidFill>
                <a:effectLst/>
              </a:defRPr>
            </a:lvl1pPr>
          </a:lstStyle>
          <a:p>
            <a:fld id="{B4C71EC6-210F-42DE-9C53-41977AD35B3D}" type="datetimeFigureOut">
              <a:rPr lang="ru-RU" smtClean="0"/>
              <a:pPr/>
              <a:t>30.11.2013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22960" y="6154738"/>
            <a:ext cx="45720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>
                <a:solidFill>
                  <a:schemeClr val="tx1">
                    <a:alpha val="60000"/>
                  </a:schemeClr>
                </a:solidFill>
                <a:effectLst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2960" y="5842000"/>
            <a:ext cx="2133600" cy="304800"/>
          </a:xfrm>
          <a:prstGeom prst="rect">
            <a:avLst/>
          </a:prstGeom>
        </p:spPr>
        <p:txBody>
          <a:bodyPr vert="horz" lIns="91440" tIns="45720" rIns="91440" bIns="9144" rtlCol="0" anchor="b"/>
          <a:lstStyle>
            <a:lvl1pPr algn="l">
              <a:defRPr sz="1600">
                <a:solidFill>
                  <a:schemeClr val="tx1">
                    <a:alpha val="60000"/>
                  </a:schemeClr>
                </a:solidFill>
                <a:effectLst/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9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56032" algn="l" defTabSz="914400" rtl="0" eaLnBrk="1" latinLnBrk="0" hangingPunct="1">
        <a:spcBef>
          <a:spcPct val="20000"/>
        </a:spcBef>
        <a:spcAft>
          <a:spcPts val="0"/>
        </a:spcAft>
        <a:buSzPct val="60000"/>
        <a:buFont typeface="Wingdings" pitchFamily="2" charset="2"/>
        <a:buChar char=""/>
        <a:defRPr sz="21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1pPr>
      <a:lvl2pPr marL="64008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"/>
        <a:defRPr sz="19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2pPr>
      <a:lvl3pPr marL="100584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"/>
        <a:defRPr sz="17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3pPr>
      <a:lvl4pPr marL="137160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"/>
        <a:defRPr sz="16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4pPr>
      <a:lvl5pPr marL="164592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"/>
        <a:defRPr sz="15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5pPr>
      <a:lvl6pPr marL="196596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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6pPr>
      <a:lvl7pPr marL="224028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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7pPr>
      <a:lvl8pPr marL="251460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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8pPr>
      <a:lvl9pPr marL="283464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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одзаголовок 2"/>
          <p:cNvSpPr txBox="1">
            <a:spLocks/>
          </p:cNvSpPr>
          <p:nvPr/>
        </p:nvSpPr>
        <p:spPr>
          <a:xfrm>
            <a:off x="714348" y="3643314"/>
            <a:ext cx="7558118" cy="2928958"/>
          </a:xfrm>
          <a:prstGeom prst="rect">
            <a:avLst/>
          </a:prstGeom>
        </p:spPr>
        <p:txBody>
          <a:bodyPr>
            <a:normAutofit fontScale="25000" lnSpcReduction="20000"/>
          </a:bodyPr>
          <a:lstStyle/>
          <a:p>
            <a:pPr marL="274320" marR="0" lvl="0" indent="-256032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60000"/>
              <a:tabLst/>
              <a:defRPr/>
            </a:pPr>
            <a:endParaRPr kumimoji="0" lang="ru-RU" sz="21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  <a:p>
            <a:pPr marL="274320" marR="0" lvl="0" indent="-256032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60000"/>
              <a:tabLst/>
              <a:defRPr/>
            </a:pPr>
            <a:r>
              <a:rPr kumimoji="0" lang="ru-RU" sz="21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 </a:t>
            </a:r>
          </a:p>
          <a:p>
            <a:pPr marL="274320" marR="0" lvl="0" indent="-256032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60000"/>
              <a:tabLst/>
              <a:defRPr/>
            </a:pPr>
            <a:r>
              <a:rPr kumimoji="0" lang="ru-RU" sz="9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1.Та </a:t>
            </a:r>
            <a:r>
              <a:rPr kumimoji="0" lang="ru-RU" sz="9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нымы-кибы</a:t>
            </a:r>
            <a:r>
              <a:rPr kumimoji="0" lang="ru-RU" sz="9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ru-RU" sz="9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зор</a:t>
            </a:r>
            <a:r>
              <a:rPr kumimoji="0" lang="ru-RU" sz="9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ru-RU" sz="9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вуонэз</a:t>
            </a:r>
            <a:r>
              <a:rPr kumimoji="0" lang="ru-RU" sz="9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ru-RU" sz="9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котькинлэсь</a:t>
            </a:r>
            <a:r>
              <a:rPr kumimoji="0" lang="ru-RU" sz="9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ru-RU" sz="9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азьло</a:t>
            </a:r>
            <a:r>
              <a:rPr kumimoji="0" lang="ru-RU" sz="9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ru-RU" sz="9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шӧдэ</a:t>
            </a:r>
            <a:r>
              <a:rPr kumimoji="0" lang="ru-RU" sz="9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.</a:t>
            </a:r>
          </a:p>
          <a:p>
            <a:pPr marL="274320" marR="0" lvl="0" indent="-256032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60000"/>
              <a:tabLst/>
              <a:defRPr/>
            </a:pPr>
            <a:r>
              <a:rPr kumimoji="0" lang="ru-RU" sz="9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2. </a:t>
            </a:r>
            <a:r>
              <a:rPr kumimoji="0" lang="ru-RU" sz="9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Кам</a:t>
            </a:r>
            <a:r>
              <a:rPr kumimoji="0" lang="ru-RU" sz="9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ru-RU" sz="9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тупалан</a:t>
            </a:r>
            <a:r>
              <a:rPr kumimoji="0" lang="ru-RU" sz="9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вал </a:t>
            </a:r>
            <a:r>
              <a:rPr kumimoji="0" lang="ru-RU" sz="9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гырдалтэ</a:t>
            </a:r>
            <a:r>
              <a:rPr kumimoji="0" lang="ru-RU" sz="9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.</a:t>
            </a:r>
          </a:p>
          <a:p>
            <a:pPr marL="274320" marR="0" lvl="0" indent="-256032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60000"/>
              <a:tabLst/>
              <a:defRPr/>
            </a:pPr>
            <a:r>
              <a:rPr kumimoji="0" lang="ru-RU" sz="9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3. Сое  </a:t>
            </a:r>
            <a:r>
              <a:rPr kumimoji="0" lang="ru-RU" sz="9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витё</a:t>
            </a:r>
            <a:r>
              <a:rPr kumimoji="0" lang="ru-RU" sz="9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, </a:t>
            </a:r>
            <a:r>
              <a:rPr kumimoji="0" lang="ru-RU" sz="9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витё</a:t>
            </a:r>
            <a:r>
              <a:rPr kumimoji="0" lang="ru-RU" sz="9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, нош </a:t>
            </a:r>
            <a:r>
              <a:rPr kumimoji="0" lang="ru-RU" sz="9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лыктӥз</a:t>
            </a:r>
            <a:r>
              <a:rPr kumimoji="0" lang="ru-RU" sz="9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ru-RU" sz="9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ке</a:t>
            </a:r>
            <a:r>
              <a:rPr kumimoji="0" lang="ru-RU" sz="9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,  </a:t>
            </a:r>
            <a:r>
              <a:rPr kumimoji="0" lang="ru-RU" sz="9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ватско</a:t>
            </a:r>
            <a:endParaRPr kumimoji="0" lang="ru-RU" sz="96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274320" marR="0" lvl="0" indent="-256032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60000"/>
              <a:tabLst/>
              <a:defRPr/>
            </a:pPr>
            <a:r>
              <a:rPr kumimoji="0" lang="ru-RU" sz="9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4. </a:t>
            </a:r>
            <a:r>
              <a:rPr kumimoji="0" lang="ru-RU" sz="9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Кыӵе тылобурдо</a:t>
            </a:r>
            <a:r>
              <a:rPr kumimoji="0" lang="ru-RU" sz="9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 </a:t>
            </a:r>
            <a:r>
              <a:rPr kumimoji="0" lang="ru-RU" sz="9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толалтэ</a:t>
            </a:r>
            <a:r>
              <a:rPr kumimoji="0" lang="ru-RU" sz="9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пи  </a:t>
            </a:r>
            <a:r>
              <a:rPr kumimoji="0" lang="ru-RU" sz="9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поттэ</a:t>
            </a:r>
            <a:r>
              <a:rPr kumimoji="0" lang="ru-RU" sz="9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.</a:t>
            </a:r>
          </a:p>
          <a:p>
            <a:pPr marL="274320" marR="0" lvl="0" indent="-256032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60000"/>
              <a:tabLst/>
              <a:defRPr/>
            </a:pPr>
            <a:r>
              <a:rPr kumimoji="0" lang="ru-RU" sz="9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5.Котьмалэсь </a:t>
            </a:r>
            <a:r>
              <a:rPr kumimoji="0" lang="ru-RU" sz="9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шуныт</a:t>
            </a:r>
            <a:r>
              <a:rPr kumimoji="0" lang="ru-RU" sz="9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, </a:t>
            </a:r>
            <a:r>
              <a:rPr kumimoji="0" lang="ru-RU" sz="9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котьмалэсь</a:t>
            </a:r>
            <a:r>
              <a:rPr kumimoji="0" lang="ru-RU" sz="9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ru-RU" sz="9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югыт</a:t>
            </a:r>
            <a:r>
              <a:rPr kumimoji="0" lang="ru-RU" sz="9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, со </a:t>
            </a:r>
            <a:r>
              <a:rPr kumimoji="0" lang="ru-RU" sz="9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султыку</a:t>
            </a:r>
            <a:r>
              <a:rPr kumimoji="0" lang="ru-RU" sz="9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ми </a:t>
            </a:r>
            <a:r>
              <a:rPr kumimoji="0" lang="ru-RU" sz="9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султӥськом </a:t>
            </a:r>
            <a:r>
              <a:rPr kumimoji="0" lang="ru-RU" sz="9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, со </a:t>
            </a:r>
            <a:r>
              <a:rPr kumimoji="0" lang="ru-RU" sz="9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выдыку</a:t>
            </a:r>
            <a:r>
              <a:rPr kumimoji="0" lang="ru-RU" sz="9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 ми  </a:t>
            </a:r>
            <a:r>
              <a:rPr kumimoji="0" lang="ru-RU" sz="9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выдӥськом</a:t>
            </a:r>
            <a:r>
              <a:rPr kumimoji="0" lang="ru-RU" sz="9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.</a:t>
            </a:r>
          </a:p>
          <a:p>
            <a:pPr marL="274320" marR="0" lvl="0" indent="-256032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60000"/>
              <a:tabLst/>
              <a:defRPr/>
            </a:pPr>
            <a:r>
              <a:rPr kumimoji="0" lang="ru-RU" sz="9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 </a:t>
            </a:r>
            <a:endParaRPr kumimoji="0" lang="ru-RU" sz="9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46202261"/>
              </p:ext>
            </p:extLst>
          </p:nvPr>
        </p:nvGraphicFramePr>
        <p:xfrm>
          <a:off x="1533207" y="1150620"/>
          <a:ext cx="5610561" cy="2278380"/>
        </p:xfrm>
        <a:graphic>
          <a:graphicData uri="http://schemas.openxmlformats.org/drawingml/2006/table">
            <a:tbl>
              <a:tblPr/>
              <a:tblGrid>
                <a:gridCol w="700514"/>
                <a:gridCol w="700514"/>
                <a:gridCol w="700514"/>
                <a:gridCol w="701100"/>
                <a:gridCol w="701100"/>
                <a:gridCol w="703445"/>
                <a:gridCol w="701687"/>
                <a:gridCol w="701687"/>
              </a:tblGrid>
              <a:tr h="42862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600" dirty="0" smtClean="0">
                          <a:latin typeface="Calibri"/>
                          <a:ea typeface="Calibri"/>
                          <a:cs typeface="Times New Roman"/>
                        </a:rPr>
                        <a:t>ч</a:t>
                      </a:r>
                      <a:endParaRPr lang="ru-RU" sz="2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600" dirty="0" smtClean="0">
                          <a:latin typeface="Calibri"/>
                          <a:ea typeface="Calibri"/>
                          <a:cs typeface="Times New Roman"/>
                        </a:rPr>
                        <a:t>и</a:t>
                      </a:r>
                      <a:endParaRPr lang="ru-RU" sz="2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600" dirty="0" smtClean="0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б</a:t>
                      </a:r>
                      <a:endParaRPr lang="ru-RU" sz="2600" dirty="0">
                        <a:solidFill>
                          <a:srgbClr val="FF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600" dirty="0" smtClean="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Times New Roman"/>
                        </a:rPr>
                        <a:t>и</a:t>
                      </a:r>
                      <a:endParaRPr lang="ru-RU" sz="26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600" dirty="0" smtClean="0">
                          <a:latin typeface="Calibri"/>
                          <a:ea typeface="Calibri"/>
                          <a:cs typeface="Times New Roman"/>
                        </a:rPr>
                        <a:t>н</a:t>
                      </a:r>
                      <a:endParaRPr lang="ru-RU" sz="2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600" dirty="0" smtClean="0">
                          <a:latin typeface="Calibri"/>
                          <a:ea typeface="Calibri"/>
                          <a:cs typeface="Times New Roman"/>
                        </a:rPr>
                        <a:t>ь</a:t>
                      </a:r>
                      <a:endParaRPr lang="ru-RU" sz="2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2862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600" dirty="0" smtClean="0">
                          <a:latin typeface="Calibri"/>
                          <a:ea typeface="Calibri"/>
                          <a:cs typeface="Times New Roman"/>
                        </a:rPr>
                        <a:t>г</a:t>
                      </a:r>
                      <a:endParaRPr lang="ru-RU" sz="2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600" dirty="0" smtClean="0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у</a:t>
                      </a:r>
                      <a:endParaRPr lang="ru-RU" sz="2600" dirty="0">
                        <a:solidFill>
                          <a:srgbClr val="FF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600" dirty="0" smtClean="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Times New Roman"/>
                        </a:rPr>
                        <a:t>д</a:t>
                      </a:r>
                      <a:endParaRPr lang="ru-RU" sz="26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600" dirty="0" smtClean="0">
                          <a:latin typeface="Calibri"/>
                          <a:ea typeface="Calibri"/>
                          <a:cs typeface="Times New Roman"/>
                        </a:rPr>
                        <a:t>ы</a:t>
                      </a:r>
                      <a:endParaRPr lang="ru-RU" sz="2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600" dirty="0" smtClean="0">
                          <a:latin typeface="Calibri"/>
                          <a:ea typeface="Calibri"/>
                          <a:cs typeface="Times New Roman"/>
                        </a:rPr>
                        <a:t>р</a:t>
                      </a:r>
                      <a:endParaRPr lang="ru-RU" sz="2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600" dirty="0" smtClean="0">
                          <a:latin typeface="Calibri"/>
                          <a:ea typeface="Calibri"/>
                          <a:cs typeface="Times New Roman"/>
                        </a:rPr>
                        <a:t>и</a:t>
                      </a:r>
                      <a:endParaRPr lang="ru-RU" sz="2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2862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600" dirty="0" smtClean="0">
                          <a:latin typeface="Calibri"/>
                          <a:ea typeface="Calibri"/>
                          <a:cs typeface="Times New Roman"/>
                        </a:rPr>
                        <a:t>з</a:t>
                      </a:r>
                      <a:endParaRPr lang="ru-RU" sz="2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600" dirty="0" smtClean="0">
                          <a:latin typeface="Calibri"/>
                          <a:ea typeface="Calibri"/>
                          <a:cs typeface="Times New Roman"/>
                        </a:rPr>
                        <a:t>о</a:t>
                      </a:r>
                      <a:endParaRPr lang="ru-RU" sz="2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600" dirty="0" smtClean="0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р</a:t>
                      </a:r>
                      <a:endParaRPr lang="ru-RU" sz="2600" dirty="0">
                        <a:solidFill>
                          <a:srgbClr val="FF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5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2862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600" dirty="0" smtClean="0">
                          <a:latin typeface="Calibri"/>
                          <a:ea typeface="Calibri"/>
                          <a:cs typeface="Times New Roman"/>
                        </a:rPr>
                        <a:t>к</a:t>
                      </a:r>
                      <a:endParaRPr lang="ru-RU" sz="2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600" dirty="0" smtClean="0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а</a:t>
                      </a:r>
                      <a:endParaRPr lang="ru-RU" sz="2600" dirty="0">
                        <a:solidFill>
                          <a:srgbClr val="FF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600" dirty="0" smtClean="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Times New Roman"/>
                        </a:rPr>
                        <a:t>й</a:t>
                      </a:r>
                      <a:endParaRPr lang="ru-RU" sz="26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600" dirty="0" smtClean="0">
                          <a:latin typeface="Calibri"/>
                          <a:ea typeface="Calibri"/>
                          <a:cs typeface="Times New Roman"/>
                        </a:rPr>
                        <a:t>с</a:t>
                      </a:r>
                      <a:endParaRPr lang="ru-RU" sz="2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600" dirty="0" smtClean="0">
                          <a:latin typeface="Calibri"/>
                          <a:ea typeface="Calibri"/>
                          <a:cs typeface="Times New Roman"/>
                        </a:rPr>
                        <a:t>ы</a:t>
                      </a:r>
                      <a:endParaRPr lang="ru-RU" sz="2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2862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600" dirty="0" smtClean="0">
                          <a:latin typeface="Calibri"/>
                          <a:ea typeface="Calibri"/>
                          <a:cs typeface="Times New Roman"/>
                        </a:rPr>
                        <a:t>ш</a:t>
                      </a:r>
                      <a:endParaRPr lang="ru-RU" sz="2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600" dirty="0" smtClean="0">
                          <a:latin typeface="Calibri"/>
                          <a:ea typeface="Calibri"/>
                          <a:cs typeface="Times New Roman"/>
                        </a:rPr>
                        <a:t>у</a:t>
                      </a:r>
                      <a:endParaRPr lang="ru-RU" sz="2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600" dirty="0" smtClean="0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н</a:t>
                      </a:r>
                      <a:endParaRPr lang="ru-RU" sz="2600" dirty="0">
                        <a:solidFill>
                          <a:srgbClr val="FF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600" dirty="0" smtClean="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Times New Roman"/>
                        </a:rPr>
                        <a:t>д</a:t>
                      </a:r>
                      <a:endParaRPr lang="ru-RU" sz="26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600" dirty="0" smtClean="0">
                          <a:latin typeface="Calibri"/>
                          <a:ea typeface="Calibri"/>
                          <a:cs typeface="Times New Roman"/>
                        </a:rPr>
                        <a:t>ы</a:t>
                      </a:r>
                      <a:endParaRPr lang="ru-RU" sz="2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dirty="0"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87624" y="1052736"/>
            <a:ext cx="6408712" cy="4374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2400" b="1" dirty="0" err="1">
                <a:latin typeface="Georgia" pitchFamily="18" charset="0"/>
                <a:ea typeface="Calibri"/>
                <a:cs typeface="Times New Roman"/>
              </a:rPr>
              <a:t>Инкуазьлэн</a:t>
            </a:r>
            <a:r>
              <a:rPr lang="ru-RU" sz="2000" b="1" dirty="0">
                <a:latin typeface="Georgia" pitchFamily="18" charset="0"/>
                <a:ea typeface="Calibri"/>
                <a:cs typeface="Times New Roman"/>
              </a:rPr>
              <a:t> </a:t>
            </a:r>
            <a:r>
              <a:rPr lang="ru-RU" sz="2000" b="1" dirty="0" smtClean="0">
                <a:latin typeface="Georgia" pitchFamily="18" charset="0"/>
                <a:ea typeface="Calibri"/>
                <a:cs typeface="Times New Roman"/>
              </a:rPr>
              <a:t> </a:t>
            </a:r>
            <a:r>
              <a:rPr lang="ru-RU" sz="2000" b="1" dirty="0" err="1" smtClean="0">
                <a:latin typeface="Georgia" pitchFamily="18" charset="0"/>
                <a:ea typeface="Calibri"/>
                <a:cs typeface="Times New Roman" pitchFamily="18" charset="0"/>
              </a:rPr>
              <a:t>лекос</a:t>
            </a:r>
            <a:r>
              <a:rPr lang="ru-RU" sz="2000" b="1" dirty="0">
                <a:latin typeface="Georgia" pitchFamily="18" charset="0"/>
                <a:ea typeface="Calibri"/>
                <a:cs typeface="Times New Roman"/>
              </a:rPr>
              <a:t> </a:t>
            </a:r>
            <a:r>
              <a:rPr lang="ru-RU" sz="2000" b="1" dirty="0" err="1" smtClean="0">
                <a:latin typeface="Georgia" pitchFamily="18" charset="0"/>
                <a:ea typeface="Calibri"/>
                <a:cs typeface="Times New Roman"/>
              </a:rPr>
              <a:t>тодметъёсыз</a:t>
            </a:r>
            <a:r>
              <a:rPr lang="ru-RU" sz="2000" b="1" dirty="0">
                <a:latin typeface="Georgia" pitchFamily="18" charset="0"/>
                <a:ea typeface="Calibri"/>
                <a:cs typeface="Times New Roman"/>
              </a:rPr>
              <a:t>: 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2000" b="1" dirty="0">
                <a:latin typeface="Georgia"/>
                <a:ea typeface="Calibri"/>
                <a:cs typeface="Times New Roman"/>
              </a:rPr>
              <a:t>-буран (метель)</a:t>
            </a:r>
            <a:endParaRPr lang="ru-RU" sz="2000" dirty="0"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2000" b="1" dirty="0">
                <a:latin typeface="Georgia"/>
                <a:ea typeface="Calibri"/>
                <a:cs typeface="Times New Roman"/>
              </a:rPr>
              <a:t>-</a:t>
            </a:r>
            <a:r>
              <a:rPr lang="ru-RU" sz="2000" b="1" dirty="0" err="1">
                <a:latin typeface="Georgia"/>
                <a:ea typeface="Calibri"/>
                <a:cs typeface="Times New Roman"/>
              </a:rPr>
              <a:t>сильзор</a:t>
            </a:r>
            <a:r>
              <a:rPr lang="ru-RU" sz="2000" b="1" dirty="0">
                <a:latin typeface="Georgia"/>
                <a:ea typeface="Calibri"/>
                <a:cs typeface="Times New Roman"/>
              </a:rPr>
              <a:t> (ливень)</a:t>
            </a:r>
            <a:endParaRPr lang="ru-RU" sz="2000" dirty="0"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2000" b="1" dirty="0">
                <a:latin typeface="Georgia"/>
                <a:ea typeface="Calibri"/>
                <a:cs typeface="Times New Roman"/>
              </a:rPr>
              <a:t>-</a:t>
            </a:r>
            <a:r>
              <a:rPr lang="ru-RU" sz="2000" b="1" dirty="0" err="1">
                <a:latin typeface="Georgia"/>
                <a:ea typeface="Calibri"/>
                <a:cs typeface="Times New Roman"/>
              </a:rPr>
              <a:t>гудыри</a:t>
            </a:r>
            <a:r>
              <a:rPr lang="ru-RU" sz="2000" b="1" dirty="0">
                <a:latin typeface="Georgia"/>
                <a:ea typeface="Calibri"/>
                <a:cs typeface="Times New Roman"/>
              </a:rPr>
              <a:t> (гроза)</a:t>
            </a:r>
            <a:endParaRPr lang="ru-RU" sz="2000" dirty="0"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2000" b="1" dirty="0">
                <a:latin typeface="Georgia"/>
                <a:ea typeface="Calibri"/>
                <a:cs typeface="Times New Roman"/>
              </a:rPr>
              <a:t>-</a:t>
            </a:r>
            <a:r>
              <a:rPr lang="ru-RU" sz="2000" b="1" dirty="0" err="1">
                <a:latin typeface="Georgia"/>
                <a:ea typeface="Calibri"/>
                <a:cs typeface="Times New Roman"/>
              </a:rPr>
              <a:t>й</a:t>
            </a:r>
            <a:r>
              <a:rPr lang="ru-RU" sz="2000" b="1" dirty="0" err="1">
                <a:latin typeface="Times New Roman"/>
                <a:ea typeface="Calibri"/>
                <a:cs typeface="Times New Roman"/>
              </a:rPr>
              <a:t>ӧ</a:t>
            </a:r>
            <a:r>
              <a:rPr lang="ru-RU" sz="2000" b="1" dirty="0" err="1">
                <a:latin typeface="Georgia"/>
                <a:ea typeface="Calibri"/>
                <a:cs typeface="Georgia"/>
              </a:rPr>
              <a:t>зор</a:t>
            </a:r>
            <a:r>
              <a:rPr lang="ru-RU" sz="2000" b="1" dirty="0">
                <a:latin typeface="Georgia"/>
                <a:ea typeface="Calibri"/>
                <a:cs typeface="Times New Roman"/>
              </a:rPr>
              <a:t>(</a:t>
            </a:r>
            <a:r>
              <a:rPr lang="ru-RU" sz="2000" b="1" dirty="0">
                <a:latin typeface="Georgia"/>
                <a:ea typeface="Calibri"/>
                <a:cs typeface="Georgia"/>
              </a:rPr>
              <a:t>град</a:t>
            </a:r>
            <a:r>
              <a:rPr lang="ru-RU" sz="2000" b="1" dirty="0">
                <a:latin typeface="Georgia"/>
                <a:ea typeface="Calibri"/>
                <a:cs typeface="Times New Roman"/>
              </a:rPr>
              <a:t>)</a:t>
            </a:r>
            <a:endParaRPr lang="ru-RU" sz="2000" dirty="0"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2000" b="1" dirty="0">
                <a:latin typeface="Georgia"/>
                <a:ea typeface="Calibri"/>
                <a:cs typeface="Times New Roman"/>
              </a:rPr>
              <a:t>-</a:t>
            </a:r>
            <a:r>
              <a:rPr lang="ru-RU" sz="2000" b="1" dirty="0" err="1">
                <a:latin typeface="Georgia"/>
                <a:ea typeface="Calibri"/>
                <a:cs typeface="Times New Roman"/>
              </a:rPr>
              <a:t>к</a:t>
            </a:r>
            <a:r>
              <a:rPr lang="ru-RU" sz="2000" b="1" dirty="0" err="1">
                <a:latin typeface="Times New Roman"/>
                <a:ea typeface="Calibri"/>
                <a:cs typeface="Times New Roman"/>
              </a:rPr>
              <a:t>ӧ</a:t>
            </a:r>
            <a:r>
              <a:rPr lang="ru-RU" sz="2000" b="1" dirty="0" err="1">
                <a:latin typeface="Georgia"/>
                <a:ea typeface="Calibri"/>
                <a:cs typeface="Times New Roman"/>
              </a:rPr>
              <a:t>свакыт</a:t>
            </a:r>
            <a:r>
              <a:rPr lang="ru-RU" sz="2000" b="1" dirty="0">
                <a:latin typeface="Georgia"/>
                <a:ea typeface="Calibri"/>
                <a:cs typeface="Times New Roman"/>
              </a:rPr>
              <a:t> (засуха)</a:t>
            </a:r>
            <a:endParaRPr lang="ru-RU" sz="2000" dirty="0"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2000" b="1" dirty="0">
                <a:latin typeface="Georgia"/>
                <a:ea typeface="Calibri"/>
                <a:cs typeface="Times New Roman"/>
              </a:rPr>
              <a:t>-</a:t>
            </a:r>
            <a:r>
              <a:rPr lang="ru-RU" sz="2000" b="1" dirty="0" err="1">
                <a:latin typeface="Georgia"/>
                <a:ea typeface="Calibri"/>
                <a:cs typeface="Times New Roman"/>
              </a:rPr>
              <a:t>вутуд</a:t>
            </a:r>
            <a:r>
              <a:rPr lang="ru-RU" sz="2000" b="1" dirty="0" err="1">
                <a:latin typeface="Times New Roman"/>
                <a:ea typeface="Calibri"/>
                <a:cs typeface="Times New Roman"/>
              </a:rPr>
              <a:t>ӟ</a:t>
            </a:r>
            <a:r>
              <a:rPr lang="ru-RU" sz="2000" b="1" dirty="0" err="1">
                <a:latin typeface="Georgia"/>
                <a:ea typeface="Calibri"/>
                <a:cs typeface="Georgia"/>
              </a:rPr>
              <a:t>он</a:t>
            </a:r>
            <a:r>
              <a:rPr lang="ru-RU" sz="2000" b="1" dirty="0">
                <a:latin typeface="Georgia"/>
                <a:ea typeface="Calibri"/>
                <a:cs typeface="Times New Roman"/>
              </a:rPr>
              <a:t> (</a:t>
            </a:r>
            <a:r>
              <a:rPr lang="ru-RU" sz="2000" b="1" dirty="0">
                <a:latin typeface="Georgia"/>
                <a:ea typeface="Calibri"/>
                <a:cs typeface="Georgia"/>
              </a:rPr>
              <a:t>наводнение</a:t>
            </a:r>
            <a:r>
              <a:rPr lang="ru-RU" sz="2000" b="1" dirty="0">
                <a:latin typeface="Georgia"/>
                <a:ea typeface="Calibri"/>
                <a:cs typeface="Times New Roman"/>
              </a:rPr>
              <a:t>)</a:t>
            </a:r>
            <a:endParaRPr lang="ru-RU" sz="2000" dirty="0"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2000" b="1" dirty="0">
                <a:latin typeface="Georgia"/>
                <a:ea typeface="Calibri"/>
                <a:cs typeface="Times New Roman"/>
              </a:rPr>
              <a:t>-</a:t>
            </a:r>
            <a:r>
              <a:rPr lang="ru-RU" sz="2000" b="1" dirty="0" err="1">
                <a:latin typeface="Georgia"/>
                <a:ea typeface="Calibri"/>
                <a:cs typeface="Times New Roman"/>
              </a:rPr>
              <a:t>й</a:t>
            </a:r>
            <a:r>
              <a:rPr lang="ru-RU" sz="2000" b="1" dirty="0" err="1">
                <a:latin typeface="Times New Roman"/>
                <a:ea typeface="Calibri"/>
                <a:cs typeface="Times New Roman"/>
              </a:rPr>
              <a:t>ӧ</a:t>
            </a:r>
            <a:r>
              <a:rPr lang="ru-RU" sz="2000" b="1" dirty="0" err="1">
                <a:latin typeface="Georgia"/>
                <a:ea typeface="Calibri"/>
                <a:cs typeface="Georgia"/>
              </a:rPr>
              <a:t>валег</a:t>
            </a:r>
            <a:r>
              <a:rPr lang="ru-RU" sz="2000" b="1" dirty="0">
                <a:latin typeface="Georgia"/>
                <a:ea typeface="Calibri"/>
                <a:cs typeface="Times New Roman"/>
              </a:rPr>
              <a:t> (</a:t>
            </a:r>
            <a:r>
              <a:rPr lang="ru-RU" sz="2000" b="1" dirty="0">
                <a:latin typeface="Georgia"/>
                <a:ea typeface="Calibri"/>
                <a:cs typeface="Georgia"/>
              </a:rPr>
              <a:t>гололёд</a:t>
            </a:r>
            <a:r>
              <a:rPr lang="ru-RU" sz="2000" b="1" dirty="0">
                <a:latin typeface="Georgia"/>
                <a:ea typeface="Calibri"/>
                <a:cs typeface="Times New Roman"/>
              </a:rPr>
              <a:t>)</a:t>
            </a:r>
            <a:endParaRPr lang="ru-RU" sz="2000" dirty="0"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2000" b="1" dirty="0">
                <a:latin typeface="Georgia"/>
                <a:ea typeface="Calibri"/>
                <a:cs typeface="Times New Roman"/>
              </a:rPr>
              <a:t>-</a:t>
            </a:r>
            <a:r>
              <a:rPr lang="ru-RU" sz="2000" b="1" dirty="0" err="1">
                <a:latin typeface="Georgia"/>
                <a:ea typeface="Calibri"/>
                <a:cs typeface="Times New Roman"/>
              </a:rPr>
              <a:t>т</a:t>
            </a:r>
            <a:r>
              <a:rPr lang="ru-RU" sz="2000" b="1" dirty="0" err="1">
                <a:latin typeface="Times New Roman"/>
                <a:ea typeface="Calibri"/>
                <a:cs typeface="Times New Roman"/>
              </a:rPr>
              <a:t>ӧ</a:t>
            </a:r>
            <a:r>
              <a:rPr lang="ru-RU" sz="2000" b="1" dirty="0" err="1">
                <a:latin typeface="Georgia"/>
                <a:ea typeface="Calibri"/>
                <a:cs typeface="Georgia"/>
              </a:rPr>
              <a:t>лпери</a:t>
            </a:r>
            <a:r>
              <a:rPr lang="ru-RU" sz="2000" b="1" dirty="0">
                <a:latin typeface="Georgia"/>
                <a:ea typeface="Calibri"/>
                <a:cs typeface="Times New Roman"/>
              </a:rPr>
              <a:t> (</a:t>
            </a:r>
            <a:r>
              <a:rPr lang="ru-RU" sz="2000" b="1" dirty="0">
                <a:latin typeface="Georgia"/>
                <a:ea typeface="Calibri"/>
                <a:cs typeface="Georgia"/>
              </a:rPr>
              <a:t>ураган</a:t>
            </a:r>
            <a:r>
              <a:rPr lang="ru-RU" sz="2000" b="1" dirty="0">
                <a:latin typeface="Georgia"/>
                <a:ea typeface="Calibri"/>
                <a:cs typeface="Times New Roman"/>
              </a:rPr>
              <a:t>)</a:t>
            </a:r>
            <a:endParaRPr lang="ru-RU" sz="2000" dirty="0">
              <a:effectLst/>
              <a:latin typeface="Calibri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1319035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404663"/>
            <a:ext cx="8496944" cy="5976665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404664"/>
            <a:ext cx="9036496" cy="5453228"/>
          </a:xfrm>
        </p:spPr>
        <p:txBody>
          <a:bodyPr>
            <a:noAutofit/>
          </a:bodyPr>
          <a:lstStyle/>
          <a:p>
            <a:pPr algn="ctr"/>
            <a:r>
              <a:rPr lang="ru-RU" sz="6000" dirty="0" smtClean="0"/>
              <a:t>  </a:t>
            </a:r>
            <a:r>
              <a:rPr lang="ru-RU" sz="7000" b="1" dirty="0" smtClean="0"/>
              <a:t>Н.Васильев</a:t>
            </a:r>
            <a:br>
              <a:rPr lang="ru-RU" sz="7000" b="1" dirty="0" smtClean="0"/>
            </a:br>
            <a:r>
              <a:rPr lang="ru-RU" sz="7000" b="1" dirty="0" smtClean="0"/>
              <a:t> «</a:t>
            </a:r>
            <a:r>
              <a:rPr lang="ru-RU" sz="7000" b="1" dirty="0" err="1" smtClean="0"/>
              <a:t>Куазь</a:t>
            </a:r>
            <a:r>
              <a:rPr lang="ru-RU" sz="7000" b="1" dirty="0"/>
              <a:t> </a:t>
            </a:r>
            <a:r>
              <a:rPr lang="ru-RU" sz="7000" b="1" dirty="0" smtClean="0"/>
              <a:t> </a:t>
            </a:r>
            <a:r>
              <a:rPr lang="ru-RU" sz="7000" b="1" dirty="0" err="1" smtClean="0"/>
              <a:t>жобан</a:t>
            </a:r>
            <a:r>
              <a:rPr lang="ru-RU" sz="7000" b="1" dirty="0" smtClean="0"/>
              <a:t>  </a:t>
            </a:r>
            <a:r>
              <a:rPr lang="ru-RU" sz="7000" b="1" dirty="0" err="1" smtClean="0"/>
              <a:t>дыръя</a:t>
            </a:r>
            <a:r>
              <a:rPr lang="ru-RU" sz="7000" b="1" dirty="0" smtClean="0"/>
              <a:t>»</a:t>
            </a:r>
            <a:br>
              <a:rPr lang="ru-RU" sz="7000" b="1" dirty="0" smtClean="0"/>
            </a:br>
            <a:r>
              <a:rPr lang="ru-RU" sz="7000" b="1" dirty="0" smtClean="0"/>
              <a:t>                </a:t>
            </a:r>
            <a:r>
              <a:rPr lang="ru-RU" sz="7000" i="1" dirty="0" err="1" smtClean="0"/>
              <a:t>В</a:t>
            </a:r>
            <a:r>
              <a:rPr lang="ru-RU" sz="7000" b="1" i="1" dirty="0" err="1" smtClean="0"/>
              <a:t>ерос</a:t>
            </a:r>
            <a:endParaRPr lang="ru-RU" sz="7000" b="1" i="1" dirty="0"/>
          </a:p>
        </p:txBody>
      </p:sp>
    </p:spTree>
    <p:extLst>
      <p:ext uri="{BB962C8B-B14F-4D97-AF65-F5344CB8AC3E}">
        <p14:creationId xmlns:p14="http://schemas.microsoft.com/office/powerpoint/2010/main" val="37879625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260648"/>
            <a:ext cx="8712968" cy="5400600"/>
          </a:xfrm>
        </p:spPr>
        <p:txBody>
          <a:bodyPr/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4400" b="1" dirty="0" err="1" smtClean="0">
                <a:effectLst/>
                <a:latin typeface="Times New Roman" pitchFamily="18" charset="0"/>
                <a:ea typeface="Calibri"/>
                <a:cs typeface="Times New Roman" pitchFamily="18" charset="0"/>
              </a:rPr>
              <a:t>Жобаны</a:t>
            </a:r>
            <a:r>
              <a:rPr lang="ru-RU" sz="4400" b="1" dirty="0" smtClean="0">
                <a:effectLst/>
                <a:latin typeface="Times New Roman" pitchFamily="18" charset="0"/>
                <a:ea typeface="Calibri"/>
                <a:cs typeface="Times New Roman" pitchFamily="18" charset="0"/>
              </a:rPr>
              <a:t/>
            </a:r>
            <a:br>
              <a:rPr lang="ru-RU" sz="4400" b="1" dirty="0" smtClean="0">
                <a:effectLst/>
                <a:latin typeface="Times New Roman" pitchFamily="18" charset="0"/>
                <a:ea typeface="Calibri"/>
                <a:cs typeface="Times New Roman" pitchFamily="18" charset="0"/>
              </a:rPr>
            </a:br>
            <a:r>
              <a:rPr lang="ru-RU" sz="4400" dirty="0" smtClean="0">
                <a:effectLst/>
                <a:latin typeface="Times New Roman" pitchFamily="18" charset="0"/>
                <a:ea typeface="Calibri"/>
                <a:cs typeface="Times New Roman" pitchFamily="18" charset="0"/>
              </a:rPr>
              <a:t>1)подняться            </a:t>
            </a:r>
            <a:br>
              <a:rPr lang="ru-RU" sz="4400" dirty="0" smtClean="0">
                <a:effectLst/>
                <a:latin typeface="Times New Roman" pitchFamily="18" charset="0"/>
                <a:ea typeface="Calibri"/>
                <a:cs typeface="Times New Roman" pitchFamily="18" charset="0"/>
              </a:rPr>
            </a:br>
            <a:r>
              <a:rPr lang="ru-RU" sz="4400" dirty="0" smtClean="0">
                <a:effectLst/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ru-RU" sz="4400" i="1" dirty="0" smtClean="0">
                <a:effectLst/>
                <a:latin typeface="Times New Roman" pitchFamily="18" charset="0"/>
                <a:ea typeface="Calibri"/>
                <a:cs typeface="Times New Roman" pitchFamily="18" charset="0"/>
              </a:rPr>
              <a:t>(о </a:t>
            </a:r>
            <a:r>
              <a:rPr lang="ru-RU" sz="4400" i="1" dirty="0">
                <a:effectLst/>
                <a:latin typeface="Times New Roman" pitchFamily="18" charset="0"/>
                <a:ea typeface="Calibri"/>
                <a:cs typeface="Times New Roman" pitchFamily="18" charset="0"/>
              </a:rPr>
              <a:t>метели, пурге, вьюге)</a:t>
            </a:r>
            <a:r>
              <a:rPr lang="ru-RU" sz="4400" dirty="0">
                <a:effectLst/>
                <a:latin typeface="Times New Roman" pitchFamily="18" charset="0"/>
                <a:ea typeface="Calibri"/>
                <a:cs typeface="Times New Roman" pitchFamily="18" charset="0"/>
              </a:rPr>
              <a:t/>
            </a:r>
            <a:br>
              <a:rPr lang="ru-RU" sz="4400" dirty="0">
                <a:effectLst/>
                <a:latin typeface="Times New Roman" pitchFamily="18" charset="0"/>
                <a:ea typeface="Calibri"/>
                <a:cs typeface="Times New Roman" pitchFamily="18" charset="0"/>
              </a:rPr>
            </a:br>
            <a:r>
              <a:rPr lang="ru-RU" sz="4400" dirty="0" smtClean="0">
                <a:effectLst/>
                <a:latin typeface="Times New Roman" pitchFamily="18" charset="0"/>
                <a:ea typeface="Calibri"/>
                <a:cs typeface="Times New Roman" pitchFamily="18" charset="0"/>
              </a:rPr>
              <a:t>2)  запачкать</a:t>
            </a:r>
            <a:r>
              <a:rPr lang="ru-RU" sz="4400" dirty="0">
                <a:effectLst/>
                <a:latin typeface="Times New Roman" pitchFamily="18" charset="0"/>
                <a:ea typeface="Calibri"/>
                <a:cs typeface="Times New Roman" pitchFamily="18" charset="0"/>
              </a:rPr>
              <a:t>, </a:t>
            </a:r>
            <a:r>
              <a:rPr lang="ru-RU" sz="4400" dirty="0" smtClean="0">
                <a:effectLst/>
                <a:latin typeface="Times New Roman" pitchFamily="18" charset="0"/>
                <a:ea typeface="Calibri"/>
                <a:cs typeface="Times New Roman" pitchFamily="18" charset="0"/>
              </a:rPr>
              <a:t>пачкать </a:t>
            </a:r>
            <a:br>
              <a:rPr lang="ru-RU" sz="4400" dirty="0" smtClean="0">
                <a:effectLst/>
                <a:latin typeface="Times New Roman" pitchFamily="18" charset="0"/>
                <a:ea typeface="Calibri"/>
                <a:cs typeface="Times New Roman" pitchFamily="18" charset="0"/>
              </a:rPr>
            </a:br>
            <a:r>
              <a:rPr lang="ru-RU" sz="4400" dirty="0" smtClean="0">
                <a:effectLst/>
                <a:latin typeface="Times New Roman" pitchFamily="18" charset="0"/>
                <a:ea typeface="Calibri"/>
                <a:cs typeface="Times New Roman" pitchFamily="18" charset="0"/>
              </a:rPr>
              <a:t> (про одежду)               </a:t>
            </a:r>
            <a:r>
              <a:rPr lang="ru-RU" sz="4400" dirty="0">
                <a:effectLst/>
                <a:latin typeface="Times New Roman" pitchFamily="18" charset="0"/>
                <a:ea typeface="Calibri"/>
                <a:cs typeface="Times New Roman" pitchFamily="18" charset="0"/>
              </a:rPr>
              <a:t/>
            </a:r>
            <a:br>
              <a:rPr lang="ru-RU" sz="4400" dirty="0">
                <a:effectLst/>
                <a:latin typeface="Times New Roman" pitchFamily="18" charset="0"/>
                <a:ea typeface="Calibri"/>
                <a:cs typeface="Times New Roman" pitchFamily="18" charset="0"/>
              </a:rPr>
            </a:br>
            <a:r>
              <a:rPr lang="ru-RU" sz="4400" dirty="0">
                <a:effectLst/>
                <a:latin typeface="Times New Roman" pitchFamily="18" charset="0"/>
                <a:ea typeface="Calibri"/>
                <a:cs typeface="Times New Roman" pitchFamily="18" charset="0"/>
              </a:rPr>
              <a:t>   </a:t>
            </a:r>
            <a:r>
              <a:rPr lang="ru-RU" sz="4400" dirty="0" smtClean="0">
                <a:effectLst/>
                <a:latin typeface="Times New Roman" pitchFamily="18" charset="0"/>
                <a:ea typeface="Calibri"/>
                <a:cs typeface="Times New Roman" pitchFamily="18" charset="0"/>
              </a:rPr>
              <a:t>3)  напакостить (</a:t>
            </a:r>
            <a:r>
              <a:rPr lang="ru-RU" sz="4400" dirty="0" err="1" smtClean="0">
                <a:effectLst/>
                <a:latin typeface="Times New Roman" pitchFamily="18" charset="0"/>
                <a:ea typeface="Calibri"/>
                <a:cs typeface="Times New Roman" pitchFamily="18" charset="0"/>
              </a:rPr>
              <a:t>разгов</a:t>
            </a:r>
            <a:r>
              <a:rPr lang="ru-RU" sz="4400" dirty="0" smtClean="0">
                <a:effectLst/>
                <a:latin typeface="Times New Roman" pitchFamily="18" charset="0"/>
                <a:ea typeface="Calibri"/>
                <a:cs typeface="Times New Roman" pitchFamily="18" charset="0"/>
              </a:rPr>
              <a:t>)</a:t>
            </a:r>
            <a:endParaRPr lang="ru-RU" sz="4400" dirty="0">
              <a:effectLst/>
              <a:latin typeface="Times New Roman" pitchFamily="18" charset="0"/>
              <a:ea typeface="Calibri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68043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Прямоугольник 19"/>
          <p:cNvSpPr/>
          <p:nvPr/>
        </p:nvSpPr>
        <p:spPr>
          <a:xfrm>
            <a:off x="2267744" y="2276872"/>
            <a:ext cx="3261111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8000" dirty="0" smtClean="0">
                <a:solidFill>
                  <a:prstClr val="white"/>
                </a:solidFill>
              </a:rPr>
              <a:t>буран</a:t>
            </a:r>
            <a:endParaRPr lang="ru-RU" sz="8000" dirty="0">
              <a:solidFill>
                <a:prstClr val="white"/>
              </a:solidFill>
            </a:endParaRPr>
          </a:p>
        </p:txBody>
      </p:sp>
      <p:cxnSp>
        <p:nvCxnSpPr>
          <p:cNvPr id="25" name="Прямая со стрелкой 24"/>
          <p:cNvCxnSpPr/>
          <p:nvPr/>
        </p:nvCxnSpPr>
        <p:spPr>
          <a:xfrm flipV="1">
            <a:off x="3898299" y="1412776"/>
            <a:ext cx="0" cy="1152128"/>
          </a:xfrm>
          <a:prstGeom prst="straightConnector1">
            <a:avLst/>
          </a:prstGeom>
          <a:ln w="57150">
            <a:solidFill>
              <a:schemeClr val="tx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 стрелкой 26"/>
          <p:cNvCxnSpPr/>
          <p:nvPr/>
        </p:nvCxnSpPr>
        <p:spPr>
          <a:xfrm flipV="1">
            <a:off x="5004048" y="1628800"/>
            <a:ext cx="936104" cy="936104"/>
          </a:xfrm>
          <a:prstGeom prst="straightConnector1">
            <a:avLst/>
          </a:prstGeom>
          <a:ln w="57150">
            <a:solidFill>
              <a:schemeClr val="tx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 стрелкой 28"/>
          <p:cNvCxnSpPr/>
          <p:nvPr/>
        </p:nvCxnSpPr>
        <p:spPr>
          <a:xfrm flipH="1" flipV="1">
            <a:off x="1763688" y="1772816"/>
            <a:ext cx="720080" cy="792088"/>
          </a:xfrm>
          <a:prstGeom prst="straightConnector1">
            <a:avLst/>
          </a:prstGeom>
          <a:ln w="57150">
            <a:solidFill>
              <a:schemeClr val="tx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 стрелкой 30"/>
          <p:cNvCxnSpPr/>
          <p:nvPr/>
        </p:nvCxnSpPr>
        <p:spPr>
          <a:xfrm flipH="1">
            <a:off x="1259632" y="3429000"/>
            <a:ext cx="1008112" cy="648072"/>
          </a:xfrm>
          <a:prstGeom prst="straightConnector1">
            <a:avLst/>
          </a:prstGeom>
          <a:ln w="57150">
            <a:solidFill>
              <a:schemeClr val="tx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 стрелкой 32"/>
          <p:cNvCxnSpPr/>
          <p:nvPr/>
        </p:nvCxnSpPr>
        <p:spPr>
          <a:xfrm>
            <a:off x="5472100" y="3212976"/>
            <a:ext cx="1332148" cy="864096"/>
          </a:xfrm>
          <a:prstGeom prst="straightConnector1">
            <a:avLst/>
          </a:prstGeom>
          <a:ln w="57150">
            <a:solidFill>
              <a:schemeClr val="tx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 стрелкой 34"/>
          <p:cNvCxnSpPr/>
          <p:nvPr/>
        </p:nvCxnSpPr>
        <p:spPr>
          <a:xfrm>
            <a:off x="4499992" y="3645024"/>
            <a:ext cx="504056" cy="1080120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 стрелкой 36"/>
          <p:cNvCxnSpPr/>
          <p:nvPr/>
        </p:nvCxnSpPr>
        <p:spPr>
          <a:xfrm flipH="1">
            <a:off x="2843808" y="3753036"/>
            <a:ext cx="720080" cy="1188132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TextBox 38"/>
          <p:cNvSpPr txBox="1"/>
          <p:nvPr/>
        </p:nvSpPr>
        <p:spPr>
          <a:xfrm rot="10800000" flipV="1">
            <a:off x="5724125" y="1070265"/>
            <a:ext cx="2062583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000" dirty="0" err="1" smtClean="0"/>
              <a:t>кынмыны</a:t>
            </a:r>
            <a:endParaRPr lang="ru-RU" sz="3000" dirty="0"/>
          </a:p>
        </p:txBody>
      </p:sp>
      <p:sp>
        <p:nvSpPr>
          <p:cNvPr id="40" name="TextBox 39"/>
          <p:cNvSpPr txBox="1"/>
          <p:nvPr/>
        </p:nvSpPr>
        <p:spPr>
          <a:xfrm>
            <a:off x="6500826" y="4077072"/>
            <a:ext cx="235745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000" dirty="0" err="1" smtClean="0"/>
              <a:t>йыромыны</a:t>
            </a:r>
            <a:endParaRPr lang="ru-RU" sz="3000" dirty="0"/>
          </a:p>
        </p:txBody>
      </p:sp>
      <p:sp>
        <p:nvSpPr>
          <p:cNvPr id="42" name="TextBox 41"/>
          <p:cNvSpPr txBox="1"/>
          <p:nvPr/>
        </p:nvSpPr>
        <p:spPr>
          <a:xfrm>
            <a:off x="3000364" y="785794"/>
            <a:ext cx="192730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000" dirty="0" err="1" smtClean="0"/>
              <a:t>бӧрдыны</a:t>
            </a:r>
            <a:endParaRPr lang="ru-RU" sz="3000" dirty="0"/>
          </a:p>
        </p:txBody>
      </p:sp>
      <p:sp>
        <p:nvSpPr>
          <p:cNvPr id="43" name="TextBox 42"/>
          <p:cNvSpPr txBox="1"/>
          <p:nvPr/>
        </p:nvSpPr>
        <p:spPr>
          <a:xfrm>
            <a:off x="1043608" y="1214422"/>
            <a:ext cx="18002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000" dirty="0" err="1" smtClean="0"/>
              <a:t>пӧсяны</a:t>
            </a:r>
            <a:endParaRPr lang="ru-RU" sz="3000" dirty="0"/>
          </a:p>
        </p:txBody>
      </p:sp>
      <p:sp>
        <p:nvSpPr>
          <p:cNvPr id="44" name="TextBox 43"/>
          <p:cNvSpPr txBox="1"/>
          <p:nvPr/>
        </p:nvSpPr>
        <p:spPr>
          <a:xfrm>
            <a:off x="4927668" y="4725144"/>
            <a:ext cx="173256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000" dirty="0" err="1" smtClean="0"/>
              <a:t>бырыны</a:t>
            </a:r>
            <a:endParaRPr lang="ru-RU" sz="3000" dirty="0"/>
          </a:p>
        </p:txBody>
      </p:sp>
      <p:sp>
        <p:nvSpPr>
          <p:cNvPr id="45" name="TextBox 44"/>
          <p:cNvSpPr txBox="1"/>
          <p:nvPr/>
        </p:nvSpPr>
        <p:spPr>
          <a:xfrm>
            <a:off x="2123728" y="4955976"/>
            <a:ext cx="196099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000" dirty="0" err="1"/>
              <a:t>с</a:t>
            </a:r>
            <a:r>
              <a:rPr lang="ru-RU" sz="3000" dirty="0" err="1" smtClean="0"/>
              <a:t>юресэз</a:t>
            </a:r>
            <a:r>
              <a:rPr lang="ru-RU" sz="3000" dirty="0" smtClean="0"/>
              <a:t> </a:t>
            </a:r>
          </a:p>
          <a:p>
            <a:r>
              <a:rPr lang="ru-RU" sz="3000" dirty="0" err="1" smtClean="0"/>
              <a:t>ыштыны</a:t>
            </a:r>
            <a:endParaRPr lang="ru-RU" sz="3000" dirty="0"/>
          </a:p>
        </p:txBody>
      </p:sp>
      <p:sp>
        <p:nvSpPr>
          <p:cNvPr id="46" name="TextBox 45"/>
          <p:cNvSpPr txBox="1"/>
          <p:nvPr/>
        </p:nvSpPr>
        <p:spPr>
          <a:xfrm>
            <a:off x="179512" y="4077072"/>
            <a:ext cx="203503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000" dirty="0" err="1" smtClean="0"/>
              <a:t>жадьыны</a:t>
            </a:r>
            <a:endParaRPr lang="ru-RU" sz="3000" dirty="0"/>
          </a:p>
        </p:txBody>
      </p:sp>
    </p:spTree>
    <p:extLst>
      <p:ext uri="{BB962C8B-B14F-4D97-AF65-F5344CB8AC3E}">
        <p14:creationId xmlns:p14="http://schemas.microsoft.com/office/powerpoint/2010/main" val="13853588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571736" y="2133171"/>
            <a:ext cx="4448536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000" dirty="0" smtClean="0"/>
              <a:t>Трофим Петрович</a:t>
            </a:r>
            <a:endParaRPr lang="ru-RU" sz="5000" dirty="0"/>
          </a:p>
        </p:txBody>
      </p:sp>
      <p:cxnSp>
        <p:nvCxnSpPr>
          <p:cNvPr id="4" name="Прямая со стрелкой 3"/>
          <p:cNvCxnSpPr/>
          <p:nvPr/>
        </p:nvCxnSpPr>
        <p:spPr>
          <a:xfrm rot="10800000">
            <a:off x="2071670" y="2143116"/>
            <a:ext cx="1214446" cy="571504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Прямая со стрелкой 5"/>
          <p:cNvCxnSpPr/>
          <p:nvPr/>
        </p:nvCxnSpPr>
        <p:spPr>
          <a:xfrm rot="16200000" flipV="1">
            <a:off x="3144507" y="1641783"/>
            <a:ext cx="704436" cy="278342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 стрелкой 7"/>
          <p:cNvCxnSpPr/>
          <p:nvPr/>
        </p:nvCxnSpPr>
        <p:spPr>
          <a:xfrm flipV="1">
            <a:off x="4788024" y="1268760"/>
            <a:ext cx="504056" cy="864411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 стрелкой 9"/>
          <p:cNvCxnSpPr/>
          <p:nvPr/>
        </p:nvCxnSpPr>
        <p:spPr>
          <a:xfrm flipV="1">
            <a:off x="6072198" y="2000240"/>
            <a:ext cx="864096" cy="576064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/>
          <p:nvPr/>
        </p:nvCxnSpPr>
        <p:spPr>
          <a:xfrm flipH="1">
            <a:off x="2000232" y="3286124"/>
            <a:ext cx="1080120" cy="360040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/>
          <p:nvPr/>
        </p:nvCxnSpPr>
        <p:spPr>
          <a:xfrm flipH="1">
            <a:off x="2483768" y="3702831"/>
            <a:ext cx="720080" cy="806289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/>
          <p:nvPr/>
        </p:nvCxnSpPr>
        <p:spPr>
          <a:xfrm rot="5400000">
            <a:off x="3349313" y="4282576"/>
            <a:ext cx="1226370" cy="66879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 стрелкой 19"/>
          <p:cNvCxnSpPr/>
          <p:nvPr/>
        </p:nvCxnSpPr>
        <p:spPr>
          <a:xfrm>
            <a:off x="4788024" y="3702831"/>
            <a:ext cx="576064" cy="1022313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 стрелкой 21"/>
          <p:cNvCxnSpPr/>
          <p:nvPr/>
        </p:nvCxnSpPr>
        <p:spPr>
          <a:xfrm>
            <a:off x="5940152" y="3573016"/>
            <a:ext cx="792088" cy="532959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/>
        </p:nvSpPr>
        <p:spPr>
          <a:xfrm>
            <a:off x="2571736" y="785794"/>
            <a:ext cx="190156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000" dirty="0" err="1" smtClean="0"/>
              <a:t>визьмо</a:t>
            </a:r>
            <a:endParaRPr lang="ru-RU" sz="3000" dirty="0"/>
          </a:p>
        </p:txBody>
      </p:sp>
      <p:sp>
        <p:nvSpPr>
          <p:cNvPr id="24" name="TextBox 23"/>
          <p:cNvSpPr txBox="1"/>
          <p:nvPr/>
        </p:nvSpPr>
        <p:spPr>
          <a:xfrm rot="10800000" flipV="1">
            <a:off x="4788024" y="785184"/>
            <a:ext cx="228430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000" dirty="0" err="1" smtClean="0"/>
              <a:t>адямилыко</a:t>
            </a:r>
            <a:endParaRPr lang="ru-RU" sz="3000" dirty="0"/>
          </a:p>
        </p:txBody>
      </p:sp>
      <p:sp>
        <p:nvSpPr>
          <p:cNvPr id="25" name="TextBox 24"/>
          <p:cNvSpPr txBox="1"/>
          <p:nvPr/>
        </p:nvSpPr>
        <p:spPr>
          <a:xfrm>
            <a:off x="6929454" y="1500174"/>
            <a:ext cx="1386918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000" dirty="0" err="1" smtClean="0"/>
              <a:t>сюлмо</a:t>
            </a:r>
            <a:endParaRPr lang="ru-RU" sz="3000" dirty="0"/>
          </a:p>
        </p:txBody>
      </p:sp>
      <p:sp>
        <p:nvSpPr>
          <p:cNvPr id="26" name="TextBox 25"/>
          <p:cNvSpPr txBox="1"/>
          <p:nvPr/>
        </p:nvSpPr>
        <p:spPr>
          <a:xfrm>
            <a:off x="428596" y="1527175"/>
            <a:ext cx="255922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000" dirty="0" err="1" smtClean="0"/>
              <a:t>кышкасьтэм</a:t>
            </a:r>
            <a:endParaRPr lang="ru-RU" sz="3000" dirty="0"/>
          </a:p>
        </p:txBody>
      </p:sp>
      <p:sp>
        <p:nvSpPr>
          <p:cNvPr id="27" name="TextBox 26"/>
          <p:cNvSpPr txBox="1"/>
          <p:nvPr/>
        </p:nvSpPr>
        <p:spPr>
          <a:xfrm>
            <a:off x="500034" y="3392996"/>
            <a:ext cx="196486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000" dirty="0" err="1" smtClean="0"/>
              <a:t>кужмо</a:t>
            </a:r>
            <a:endParaRPr lang="ru-RU" sz="3000" dirty="0"/>
          </a:p>
        </p:txBody>
      </p:sp>
      <p:sp>
        <p:nvSpPr>
          <p:cNvPr id="28" name="TextBox 27"/>
          <p:cNvSpPr txBox="1"/>
          <p:nvPr/>
        </p:nvSpPr>
        <p:spPr>
          <a:xfrm>
            <a:off x="1285852" y="4488386"/>
            <a:ext cx="164307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000" dirty="0" err="1" smtClean="0"/>
              <a:t>чидась</a:t>
            </a:r>
            <a:endParaRPr lang="ru-RU" sz="3000" dirty="0"/>
          </a:p>
        </p:txBody>
      </p:sp>
      <p:sp>
        <p:nvSpPr>
          <p:cNvPr id="30" name="TextBox 29"/>
          <p:cNvSpPr txBox="1"/>
          <p:nvPr/>
        </p:nvSpPr>
        <p:spPr>
          <a:xfrm>
            <a:off x="6660232" y="4105975"/>
            <a:ext cx="212661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000" dirty="0" err="1"/>
              <a:t>ӟ</a:t>
            </a:r>
            <a:r>
              <a:rPr lang="ru-RU" sz="3000" dirty="0" err="1" smtClean="0"/>
              <a:t>еч</a:t>
            </a:r>
            <a:r>
              <a:rPr lang="ru-RU" sz="3000" dirty="0" smtClean="0"/>
              <a:t> </a:t>
            </a:r>
            <a:r>
              <a:rPr lang="ru-RU" sz="3000" dirty="0" err="1" smtClean="0"/>
              <a:t>сямо</a:t>
            </a:r>
            <a:endParaRPr lang="ru-RU" sz="3000" dirty="0"/>
          </a:p>
        </p:txBody>
      </p:sp>
      <p:sp>
        <p:nvSpPr>
          <p:cNvPr id="31" name="TextBox 30"/>
          <p:cNvSpPr txBox="1"/>
          <p:nvPr/>
        </p:nvSpPr>
        <p:spPr>
          <a:xfrm>
            <a:off x="5076056" y="4719218"/>
            <a:ext cx="352839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000" dirty="0" err="1"/>
              <a:t>у</a:t>
            </a:r>
            <a:r>
              <a:rPr lang="ru-RU" sz="3000" dirty="0" err="1" smtClean="0"/>
              <a:t>лонэз</a:t>
            </a:r>
            <a:r>
              <a:rPr lang="ru-RU" sz="2400" dirty="0" smtClean="0"/>
              <a:t> </a:t>
            </a:r>
            <a:r>
              <a:rPr lang="ru-RU" sz="3000" dirty="0" err="1" smtClean="0"/>
              <a:t>яратӥсь</a:t>
            </a:r>
            <a:endParaRPr lang="ru-RU" sz="3000" dirty="0"/>
          </a:p>
        </p:txBody>
      </p:sp>
      <p:sp>
        <p:nvSpPr>
          <p:cNvPr id="32" name="TextBox 31"/>
          <p:cNvSpPr txBox="1"/>
          <p:nvPr/>
        </p:nvSpPr>
        <p:spPr>
          <a:xfrm>
            <a:off x="2987824" y="4950051"/>
            <a:ext cx="251287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000" dirty="0" smtClean="0"/>
              <a:t>     </a:t>
            </a:r>
            <a:r>
              <a:rPr lang="ru-RU" sz="3000" dirty="0" err="1" smtClean="0"/>
              <a:t>усто</a:t>
            </a:r>
            <a:r>
              <a:rPr lang="ru-RU" sz="3000" dirty="0" smtClean="0"/>
              <a:t> </a:t>
            </a:r>
            <a:r>
              <a:rPr lang="ru-RU" sz="3000" dirty="0" err="1" smtClean="0"/>
              <a:t>пӧйшурась</a:t>
            </a:r>
            <a:r>
              <a:rPr lang="ru-RU" sz="3000" dirty="0" smtClean="0"/>
              <a:t> </a:t>
            </a:r>
            <a:endParaRPr lang="ru-RU" sz="3000" dirty="0"/>
          </a:p>
        </p:txBody>
      </p:sp>
    </p:spTree>
    <p:extLst>
      <p:ext uri="{BB962C8B-B14F-4D97-AF65-F5344CB8AC3E}">
        <p14:creationId xmlns:p14="http://schemas.microsoft.com/office/powerpoint/2010/main" val="39563628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5736" y="5661248"/>
            <a:ext cx="6103640" cy="914400"/>
          </a:xfrm>
        </p:spPr>
        <p:txBody>
          <a:bodyPr/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err="1" smtClean="0"/>
              <a:t>Н.В.Васильев</a:t>
            </a: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1720" y="332656"/>
            <a:ext cx="4949172" cy="5525236"/>
          </a:xfrm>
        </p:spPr>
      </p:pic>
    </p:spTree>
    <p:extLst>
      <p:ext uri="{BB962C8B-B14F-4D97-AF65-F5344CB8AC3E}">
        <p14:creationId xmlns:p14="http://schemas.microsoft.com/office/powerpoint/2010/main" val="31918847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Базовая">
  <a:themeElements>
    <a:clrScheme name="Базовая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629DD1"/>
      </a:accent1>
      <a:accent2>
        <a:srgbClr val="297FD5"/>
      </a:accent2>
      <a:accent3>
        <a:srgbClr val="7F8FA9"/>
      </a:accent3>
      <a:accent4>
        <a:srgbClr val="4A66AC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Базовая">
      <a:maj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Базовая">
      <a: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48000">
              <a:schemeClr val="phClr">
                <a:tint val="54000"/>
                <a:satMod val="140000"/>
              </a:schemeClr>
            </a:gs>
            <a:gs pos="100000">
              <a:schemeClr val="phClr">
                <a:tint val="24000"/>
                <a:satMod val="260000"/>
              </a:schemeClr>
            </a:gs>
          </a:gsLst>
          <a:lin ang="1620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48000"/>
                <a:satMod val="180000"/>
                <a:lumMod val="94000"/>
              </a:schemeClr>
            </a:gs>
            <a:gs pos="100000">
              <a:schemeClr val="phClr">
                <a:shade val="48000"/>
                <a:satMod val="180000"/>
                <a:lumMod val="94000"/>
              </a:schemeClr>
            </a:gs>
          </a:gsLst>
          <a:lin ang="4140000" scaled="1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12700" dir="5400000" sx="102000" sy="102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762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19800000"/>
            </a:lightRig>
          </a:scene3d>
          <a:sp3d prstMaterial="metal">
            <a:bevelT w="38100" h="38100"/>
          </a:sp3d>
        </a:effectStyle>
        <a:effectStyle>
          <a:effectLst>
            <a:outerShdw blurRad="114300" dist="114300" dir="5400000" rotWithShape="0">
              <a:srgbClr val="000000">
                <a:alpha val="7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plastic"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5000"/>
              </a:schemeClr>
            </a:gs>
            <a:gs pos="100000">
              <a:schemeClr val="phClr">
                <a:shade val="40000"/>
                <a:satMod val="18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4000"/>
                <a:satMod val="280000"/>
              </a:schemeClr>
              <a:schemeClr val="phClr">
                <a:tint val="60000"/>
                <a:satMod val="12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Elemental</Template>
  <TotalTime>105</TotalTime>
  <Words>95</Words>
  <Application>Microsoft Office PowerPoint</Application>
  <PresentationFormat>Экран (4:3)</PresentationFormat>
  <Paragraphs>66</Paragraphs>
  <Slides>7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Базовая</vt:lpstr>
      <vt:lpstr>Презентация PowerPoint</vt:lpstr>
      <vt:lpstr>Презентация PowerPoint</vt:lpstr>
      <vt:lpstr>  Н.Васильев  «Куазь  жобан  дыръя»                 Верос</vt:lpstr>
      <vt:lpstr>Жобаны 1)подняться              (о метели, пурге, вьюге) 2)  запачкать, пачкать   (про одежду)                   3)  напакостить (разгов)</vt:lpstr>
      <vt:lpstr>Презентация PowerPoint</vt:lpstr>
      <vt:lpstr>Презентация PowerPoint</vt:lpstr>
      <vt:lpstr>     Н.В.Васильев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Наталия Львовна</dc:creator>
  <cp:lastModifiedBy>Чулпан</cp:lastModifiedBy>
  <cp:revision>18</cp:revision>
  <dcterms:created xsi:type="dcterms:W3CDTF">2013-11-25T06:25:57Z</dcterms:created>
  <dcterms:modified xsi:type="dcterms:W3CDTF">2013-11-30T04:25:00Z</dcterms:modified>
</cp:coreProperties>
</file>